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822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čenik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C09AD-31A8-44F3-9CCC-E24E190DC100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2F7DA-6241-44A4-BE0C-4187E4C19E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53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F7DA-6241-44A4-BE0C-4187E4C19EB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3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4C40-5145-418F-8742-6F6160608981}" type="datetimeFigureOut">
              <a:rPr lang="hr-HR" smtClean="0"/>
              <a:t>22.3.2016.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2A52-63C7-4DBE-8824-3F790C5F9C7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7000"/>
                    </a14:imgEffect>
                    <a14:imgEffect>
                      <a14:brightnessContrast bright="7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03" y="381815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 descr="žednja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4113" y="5013176"/>
            <a:ext cx="2016224" cy="129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rsten 16"/>
          <p:cNvSpPr/>
          <p:nvPr/>
        </p:nvSpPr>
        <p:spPr>
          <a:xfrm>
            <a:off x="7177836" y="2132856"/>
            <a:ext cx="958581" cy="892835"/>
          </a:xfrm>
          <a:prstGeom prst="donut">
            <a:avLst>
              <a:gd name="adj" fmla="val 782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9" name="Slika 18" descr="markacij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4408" y="2272990"/>
            <a:ext cx="671496" cy="66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3880" y="269452"/>
            <a:ext cx="576064" cy="6655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kstniOkvir 4"/>
          <p:cNvSpPr txBox="1"/>
          <p:nvPr/>
        </p:nvSpPr>
        <p:spPr>
          <a:xfrm>
            <a:off x="305903" y="2379753"/>
            <a:ext cx="31721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1400" dirty="0">
                <a:latin typeface="Calibri Light" panose="020F0302020204030204" pitchFamily="34" charset="0"/>
              </a:rPr>
              <a:t>Apolon je </a:t>
            </a:r>
            <a:r>
              <a:rPr lang="hr-HR" sz="1400" dirty="0" smtClean="0">
                <a:latin typeface="Calibri Light" panose="020F0302020204030204" pitchFamily="34" charset="0"/>
              </a:rPr>
              <a:t>jedan od </a:t>
            </a:r>
            <a:r>
              <a:rPr lang="hr-HR" sz="1400" dirty="0" smtClean="0">
                <a:latin typeface="Calibri Light" panose="020F0302020204030204" pitchFamily="34" charset="0"/>
              </a:rPr>
              <a:t>najljepših  </a:t>
            </a:r>
            <a:r>
              <a:rPr lang="hr-HR" sz="1400" dirty="0" smtClean="0">
                <a:latin typeface="Calibri Light" panose="020F0302020204030204" pitchFamily="34" charset="0"/>
              </a:rPr>
              <a:t>dnevnih planinskih leptira.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400" dirty="0" smtClean="0">
                <a:latin typeface="Calibri Light" panose="020F0302020204030204" pitchFamily="34" charset="0"/>
              </a:rPr>
              <a:t>Najugroženija je vrsta planinskih leptira u RH i </a:t>
            </a:r>
            <a:r>
              <a:rPr lang="hr-HR" sz="1400" dirty="0" smtClean="0">
                <a:latin typeface="Calibri Light" panose="020F0302020204030204" pitchFamily="34" charset="0"/>
              </a:rPr>
              <a:t>prijeti </a:t>
            </a:r>
            <a:r>
              <a:rPr lang="hr-HR" sz="1400" dirty="0" smtClean="0">
                <a:latin typeface="Calibri Light" panose="020F0302020204030204" pitchFamily="34" charset="0"/>
              </a:rPr>
              <a:t>mu izumiranje.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400" dirty="0" smtClean="0">
                <a:latin typeface="Calibri Light" panose="020F0302020204030204" pitchFamily="34" charset="0"/>
              </a:rPr>
              <a:t>Zaštićen je na europskoj razini.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400" dirty="0" smtClean="0">
                <a:latin typeface="Calibri Light" panose="020F0302020204030204" pitchFamily="34" charset="0"/>
              </a:rPr>
              <a:t>Apolon je u RH </a:t>
            </a:r>
            <a:r>
              <a:rPr lang="hr-HR" sz="1400" b="1" dirty="0" smtClean="0">
                <a:latin typeface="Calibri Light" panose="020F0302020204030204" pitchFamily="34" charset="0"/>
              </a:rPr>
              <a:t>strogo zaštićena vrsta</a:t>
            </a:r>
            <a:r>
              <a:rPr lang="hr-HR" sz="1400" dirty="0" smtClean="0">
                <a:latin typeface="Calibri Light" panose="020F0302020204030204" pitchFamily="34" charset="0"/>
              </a:rPr>
              <a:t>.</a:t>
            </a:r>
            <a:endParaRPr lang="hr-HR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400" dirty="0" smtClean="0">
                <a:latin typeface="Calibri Light" panose="020F0302020204030204" pitchFamily="34" charset="0"/>
              </a:rPr>
              <a:t>Procjenjuje se da je </a:t>
            </a:r>
            <a:r>
              <a:rPr lang="hr-HR" sz="1400" dirty="0" smtClean="0">
                <a:latin typeface="Calibri Light" panose="020F0302020204030204" pitchFamily="34" charset="0"/>
              </a:rPr>
              <a:t>u Gorskom Kotaru </a:t>
            </a:r>
            <a:r>
              <a:rPr lang="hr-HR" sz="1400" dirty="0" smtClean="0">
                <a:latin typeface="Calibri Light" panose="020F0302020204030204" pitchFamily="34" charset="0"/>
              </a:rPr>
              <a:t>preostalo </a:t>
            </a:r>
            <a:r>
              <a:rPr lang="hr-HR" sz="1400" b="1" u="sng" dirty="0" smtClean="0">
                <a:latin typeface="Calibri Light" panose="020F0302020204030204" pitchFamily="34" charset="0"/>
              </a:rPr>
              <a:t>manje od</a:t>
            </a:r>
            <a:r>
              <a:rPr lang="hr-HR" sz="1400" b="1" u="sng" dirty="0" smtClean="0">
                <a:latin typeface="Calibri Light" panose="020F0302020204030204" pitchFamily="34" charset="0"/>
              </a:rPr>
              <a:t> </a:t>
            </a:r>
            <a:r>
              <a:rPr lang="hr-HR" sz="1400" b="1" u="sng" dirty="0" smtClean="0">
                <a:latin typeface="Calibri Light" panose="020F0302020204030204" pitchFamily="34" charset="0"/>
              </a:rPr>
              <a:t>30 jedinki</a:t>
            </a:r>
            <a:r>
              <a:rPr lang="hr-HR" sz="1400" b="1" u="sng" dirty="0" smtClean="0">
                <a:latin typeface="Calibri Light" panose="020F0302020204030204" pitchFamily="34" charset="0"/>
              </a:rPr>
              <a:t>.</a:t>
            </a:r>
          </a:p>
          <a:p>
            <a:endParaRPr lang="hr-HR" sz="1400" dirty="0" smtClean="0">
              <a:latin typeface="Calibri Light" panose="020F0302020204030204" pitchFamily="34" charset="0"/>
            </a:endParaRPr>
          </a:p>
          <a:p>
            <a:endParaRPr lang="hr-HR" sz="1400" dirty="0" smtClean="0">
              <a:latin typeface="Calibri Light" panose="020F0302020204030204" pitchFamily="34" charset="0"/>
            </a:endParaRPr>
          </a:p>
          <a:p>
            <a:endParaRPr lang="hr-HR" sz="1400" dirty="0">
              <a:latin typeface="Calibri Light" panose="020F0302020204030204" pitchFamily="34" charset="0"/>
            </a:endParaRPr>
          </a:p>
          <a:p>
            <a:endParaRPr lang="hr-HR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400" dirty="0" smtClean="0">
                <a:latin typeface="Calibri Light" panose="020F0302020204030204" pitchFamily="34" charset="0"/>
              </a:rPr>
              <a:t>Najdulji zabilježeni vijek leptira je 27 dana</a:t>
            </a:r>
            <a:r>
              <a:rPr lang="hr-HR" sz="1400" dirty="0" smtClean="0">
                <a:latin typeface="Calibri Light" panose="020F03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400" dirty="0" smtClean="0">
                <a:latin typeface="Calibri Light" panose="020F0302020204030204" pitchFamily="34" charset="0"/>
              </a:rPr>
              <a:t>Ženka za života polaže jaja svega jedanput, isključivo na biljke iz porodice žednjaka </a:t>
            </a:r>
            <a:r>
              <a:rPr lang="hr-HR" sz="1400" i="1" dirty="0" smtClean="0">
                <a:latin typeface="Calibri Light" panose="020F0302020204030204" pitchFamily="34" charset="0"/>
              </a:rPr>
              <a:t>(Sedum album i Sedum maximum) </a:t>
            </a:r>
            <a:r>
              <a:rPr lang="hr-HR" sz="1400" dirty="0" smtClean="0">
                <a:latin typeface="Calibri Light" panose="020F0302020204030204" pitchFamily="34" charset="0"/>
              </a:rPr>
              <a:t>kojima se hrane gusjenice </a:t>
            </a:r>
            <a:r>
              <a:rPr lang="hr-HR" sz="1400" dirty="0" err="1" smtClean="0">
                <a:latin typeface="Calibri Light" panose="020F0302020204030204" pitchFamily="34" charset="0"/>
              </a:rPr>
              <a:t>apolona</a:t>
            </a:r>
            <a:r>
              <a:rPr lang="hr-HR" sz="1400" dirty="0" smtClean="0">
                <a:latin typeface="Calibri Light" panose="020F0302020204030204" pitchFamily="34" charset="0"/>
              </a:rPr>
              <a:t>.</a:t>
            </a:r>
          </a:p>
          <a:p>
            <a:endParaRPr lang="hr-HR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1400" dirty="0" smtClean="0">
              <a:latin typeface="Calibri Light" panose="020F0302020204030204" pitchFamily="34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483768" y="90123"/>
            <a:ext cx="35283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APOLON</a:t>
            </a:r>
          </a:p>
          <a:p>
            <a:pPr algn="ctr"/>
            <a:r>
              <a:rPr lang="hr-H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Parnassius Apollo</a:t>
            </a:r>
            <a:endParaRPr lang="hr-HR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Slika 13" descr="http://apollo.natura2000.pl/imgturysta/image/apollo/minheadline_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33" y="5976266"/>
            <a:ext cx="850285" cy="5214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utnik 6"/>
          <p:cNvSpPr/>
          <p:nvPr/>
        </p:nvSpPr>
        <p:spPr>
          <a:xfrm>
            <a:off x="7389938" y="2962646"/>
            <a:ext cx="1835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400" dirty="0" smtClean="0">
                <a:latin typeface="Calibri Light" panose="020F0302020204030204" pitchFamily="34" charset="0"/>
              </a:rPr>
              <a:t>Planinarske markacije potječu od  uzorka </a:t>
            </a:r>
            <a:r>
              <a:rPr lang="hr-HR" sz="1400" dirty="0">
                <a:latin typeface="Calibri Light" panose="020F0302020204030204" pitchFamily="34" charset="0"/>
              </a:rPr>
              <a:t>s </a:t>
            </a:r>
            <a:r>
              <a:rPr lang="hr-HR" sz="1400" dirty="0" err="1">
                <a:latin typeface="Calibri Light" panose="020F0302020204030204" pitchFamily="34" charset="0"/>
              </a:rPr>
              <a:t>apolonovog</a:t>
            </a:r>
            <a:r>
              <a:rPr lang="hr-HR" sz="1400" dirty="0">
                <a:latin typeface="Calibri Light" panose="020F0302020204030204" pitchFamily="34" charset="0"/>
              </a:rPr>
              <a:t> </a:t>
            </a:r>
            <a:r>
              <a:rPr lang="hr-HR" sz="1400" dirty="0" smtClean="0">
                <a:latin typeface="Calibri Light" panose="020F0302020204030204" pitchFamily="34" charset="0"/>
              </a:rPr>
              <a:t>krila. </a:t>
            </a:r>
            <a:endParaRPr lang="hr-HR" sz="1400" dirty="0">
              <a:latin typeface="Calibri Light" panose="020F0302020204030204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722317" y="3916753"/>
            <a:ext cx="3421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400" dirty="0">
                <a:latin typeface="Calibri Light" panose="020F0302020204030204" pitchFamily="34" charset="0"/>
              </a:rPr>
              <a:t>Uzroci ugroženosti vrste</a:t>
            </a:r>
            <a:r>
              <a:rPr lang="hr-HR" sz="1400" dirty="0" smtClean="0">
                <a:latin typeface="Calibri Light" panose="020F030202020403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hr-HR" sz="1400" dirty="0" err="1" smtClean="0">
                <a:latin typeface="Calibri Light" panose="020F0302020204030204" pitchFamily="34" charset="0"/>
              </a:rPr>
              <a:t>Zaraštanje</a:t>
            </a:r>
            <a:r>
              <a:rPr lang="hr-HR" sz="1400" dirty="0" smtClean="0">
                <a:latin typeface="Calibri Light" panose="020F0302020204030204" pitchFamily="34" charset="0"/>
              </a:rPr>
              <a:t> pašnjaka </a:t>
            </a:r>
            <a:r>
              <a:rPr lang="hr-HR" sz="1400" dirty="0" smtClean="0">
                <a:latin typeface="Calibri Light" panose="020F0302020204030204" pitchFamily="34" charset="0"/>
              </a:rPr>
              <a:t>i </a:t>
            </a:r>
            <a:r>
              <a:rPr lang="hr-HR" sz="1400" dirty="0" smtClean="0">
                <a:latin typeface="Calibri Light" panose="020F0302020204030204" pitchFamily="34" charset="0"/>
              </a:rPr>
              <a:t>livada (sukcesija)</a:t>
            </a:r>
          </a:p>
          <a:p>
            <a:pPr marL="285750" indent="-285750">
              <a:buFontTx/>
              <a:buChar char="-"/>
            </a:pPr>
            <a:r>
              <a:rPr lang="hr-HR" sz="1400" dirty="0" smtClean="0">
                <a:latin typeface="Calibri Light" panose="020F0302020204030204" pitchFamily="34" charset="0"/>
              </a:rPr>
              <a:t>Uništavanje staništa (građevinski radovi)</a:t>
            </a:r>
            <a:endParaRPr lang="hr-HR" sz="1400" dirty="0" smtClean="0">
              <a:latin typeface="Calibri Light" panose="020F0302020204030204" pitchFamily="34" charset="0"/>
            </a:endParaRPr>
          </a:p>
          <a:p>
            <a:r>
              <a:rPr lang="hr-HR" sz="1400" dirty="0" smtClean="0">
                <a:latin typeface="Calibri Light" panose="020F0302020204030204" pitchFamily="34" charset="0"/>
              </a:rPr>
              <a:t>-      </a:t>
            </a:r>
            <a:r>
              <a:rPr lang="hr-HR" sz="1400" dirty="0" smtClean="0">
                <a:latin typeface="Calibri Light" panose="020F0302020204030204" pitchFamily="34" charset="0"/>
              </a:rPr>
              <a:t>Uporaba </a:t>
            </a:r>
            <a:r>
              <a:rPr lang="hr-HR" sz="1400" dirty="0" smtClean="0">
                <a:latin typeface="Calibri Light" panose="020F0302020204030204" pitchFamily="34" charset="0"/>
              </a:rPr>
              <a:t>herbicida (uništava sve biljke,  </a:t>
            </a:r>
          </a:p>
          <a:p>
            <a:r>
              <a:rPr lang="hr-HR" sz="1400" dirty="0">
                <a:latin typeface="Calibri Light" panose="020F0302020204030204" pitchFamily="34" charset="0"/>
              </a:rPr>
              <a:t> </a:t>
            </a:r>
            <a:r>
              <a:rPr lang="hr-HR" sz="1400" dirty="0" smtClean="0">
                <a:latin typeface="Calibri Light" panose="020F0302020204030204" pitchFamily="34" charset="0"/>
              </a:rPr>
              <a:t>       </a:t>
            </a:r>
            <a:r>
              <a:rPr lang="hr-HR" sz="1400" dirty="0" smtClean="0">
                <a:latin typeface="Calibri Light" panose="020F0302020204030204" pitchFamily="34" charset="0"/>
              </a:rPr>
              <a:t>kukce, ugrožava i ptice)</a:t>
            </a:r>
            <a:endParaRPr lang="hr-HR" sz="1400" dirty="0" smtClean="0">
              <a:latin typeface="Calibri Light" panose="020F0302020204030204" pitchFamily="34" charset="0"/>
            </a:endParaRPr>
          </a:p>
          <a:p>
            <a:r>
              <a:rPr lang="hr-HR" sz="1400" dirty="0" smtClean="0">
                <a:latin typeface="Calibri Light" panose="020F0302020204030204" pitchFamily="34" charset="0"/>
              </a:rPr>
              <a:t>- </a:t>
            </a:r>
            <a:r>
              <a:rPr lang="hr-HR" sz="1400" dirty="0" smtClean="0">
                <a:latin typeface="Calibri Light" panose="020F0302020204030204" pitchFamily="34" charset="0"/>
              </a:rPr>
              <a:t>     Nedozvoljeni </a:t>
            </a:r>
            <a:r>
              <a:rPr lang="hr-HR" sz="1400" dirty="0" err="1" smtClean="0">
                <a:latin typeface="Calibri Light" panose="020F0302020204030204" pitchFamily="34" charset="0"/>
              </a:rPr>
              <a:t>izlov</a:t>
            </a:r>
            <a:r>
              <a:rPr lang="hr-HR" sz="1400" dirty="0" smtClean="0">
                <a:latin typeface="Calibri Light" panose="020F0302020204030204" pitchFamily="34" charset="0"/>
              </a:rPr>
              <a:t> (kolekcionari)</a:t>
            </a:r>
            <a:endParaRPr lang="fi-FI" sz="1400" dirty="0">
              <a:latin typeface="Calibri Light" panose="020F030202020403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7559824" y="951897"/>
            <a:ext cx="1584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b="1" dirty="0">
                <a:solidFill>
                  <a:srgbClr val="1F2267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hr-H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OŠ Nikola Tesla</a:t>
            </a:r>
            <a:endParaRPr lang="hr-HR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r-H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     </a:t>
            </a:r>
            <a:r>
              <a:rPr lang="hr-H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Rijeka</a:t>
            </a:r>
            <a:endParaRPr lang="hr-H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1" descr="AIESEC Croat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49" y="6429442"/>
            <a:ext cx="1376306" cy="18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 descr="C:\Users\Orjana\AppData\Local\Microsoft\Windows Live Mail\WLMDSS.tmp\WLM7922.tmp\tmp_20100407232639_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1" r="23189"/>
          <a:stretch/>
        </p:blipFill>
        <p:spPr bwMode="auto">
          <a:xfrm>
            <a:off x="7980273" y="5587654"/>
            <a:ext cx="876224" cy="10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 descr="http://www.ju-priroda.hr/img/logo.jpg"/>
          <p:cNvPicPr>
            <a:picLocks noChangeAspect="1" noChangeArrowheads="1"/>
          </p:cNvPicPr>
          <p:nvPr/>
        </p:nvPicPr>
        <p:blipFill>
          <a:blip r:embed="rId1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49" y="5587654"/>
            <a:ext cx="16795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33459</TotalTime>
  <Words>140</Words>
  <Application>Microsoft Office PowerPoint</Application>
  <PresentationFormat>Prikaz na zaslonu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Times New Roman</vt:lpstr>
      <vt:lpstr>Wingdings</vt:lpstr>
      <vt:lpstr>Office tema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učenik</dc:creator>
  <cp:lastModifiedBy>Microsoft</cp:lastModifiedBy>
  <cp:revision>22</cp:revision>
  <cp:lastPrinted>2016-03-29T06:53:19Z</cp:lastPrinted>
  <dcterms:created xsi:type="dcterms:W3CDTF">2016-02-18T11:36:52Z</dcterms:created>
  <dcterms:modified xsi:type="dcterms:W3CDTF">2016-04-13T07:26:18Z</dcterms:modified>
</cp:coreProperties>
</file>